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77" r:id="rId5"/>
    <p:sldId id="258" r:id="rId6"/>
    <p:sldId id="279" r:id="rId7"/>
    <p:sldId id="259" r:id="rId8"/>
    <p:sldId id="260" r:id="rId9"/>
    <p:sldId id="261" r:id="rId10"/>
    <p:sldId id="266" r:id="rId11"/>
    <p:sldId id="263" r:id="rId12"/>
    <p:sldId id="264" r:id="rId13"/>
    <p:sldId id="268" r:id="rId14"/>
    <p:sldId id="267" r:id="rId15"/>
    <p:sldId id="269" r:id="rId16"/>
    <p:sldId id="270" r:id="rId17"/>
    <p:sldId id="271" r:id="rId18"/>
    <p:sldId id="272" r:id="rId19"/>
    <p:sldId id="273" r:id="rId20"/>
    <p:sldId id="282" r:id="rId21"/>
    <p:sldId id="281" r:id="rId22"/>
    <p:sldId id="274" r:id="rId23"/>
    <p:sldId id="275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046D-B204-425C-9A9D-5DE35E342F3D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8D32-982E-4735-9BE4-DB1BD20E8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167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046D-B204-425C-9A9D-5DE35E342F3D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8D32-982E-4735-9BE4-DB1BD20E8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8179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046D-B204-425C-9A9D-5DE35E342F3D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8D32-982E-4735-9BE4-DB1BD20E8A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4390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046D-B204-425C-9A9D-5DE35E342F3D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8D32-982E-4735-9BE4-DB1BD20E8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4399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046D-B204-425C-9A9D-5DE35E342F3D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8D32-982E-4735-9BE4-DB1BD20E8A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14561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046D-B204-425C-9A9D-5DE35E342F3D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8D32-982E-4735-9BE4-DB1BD20E8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0000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046D-B204-425C-9A9D-5DE35E342F3D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8D32-982E-4735-9BE4-DB1BD20E8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616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046D-B204-425C-9A9D-5DE35E342F3D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8D32-982E-4735-9BE4-DB1BD20E8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771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046D-B204-425C-9A9D-5DE35E342F3D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8D32-982E-4735-9BE4-DB1BD20E8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1439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046D-B204-425C-9A9D-5DE35E342F3D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8D32-982E-4735-9BE4-DB1BD20E8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380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046D-B204-425C-9A9D-5DE35E342F3D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8D32-982E-4735-9BE4-DB1BD20E8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6779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046D-B204-425C-9A9D-5DE35E342F3D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8D32-982E-4735-9BE4-DB1BD20E8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925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046D-B204-425C-9A9D-5DE35E342F3D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8D32-982E-4735-9BE4-DB1BD20E8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1967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046D-B204-425C-9A9D-5DE35E342F3D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8D32-982E-4735-9BE4-DB1BD20E8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605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046D-B204-425C-9A9D-5DE35E342F3D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8D32-982E-4735-9BE4-DB1BD20E8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2432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046D-B204-425C-9A9D-5DE35E342F3D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8D32-982E-4735-9BE4-DB1BD20E8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2357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8046D-B204-425C-9A9D-5DE35E342F3D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71D8D32-982E-4735-9BE4-DB1BD20E8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575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8064" y="1986382"/>
            <a:ext cx="9116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algn="ctr">
              <a:lnSpc>
                <a:spcPct val="150000"/>
              </a:lnSpc>
            </a:pPr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ЛИЯНИЕ  ДИДАКТИЧЕСКИХ  </a:t>
            </a:r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 НА УЧЕБНО-ТРУДОВУЮ МОТИВАЦИЮ </a:t>
            </a:r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ШКОЛЬНИКОВ  НА </a:t>
            </a:r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УРОКАХ </a:t>
            </a:r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ТЕХНОЛОГИИ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425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41972" y="1962358"/>
            <a:ext cx="69839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значило</a:t>
            </a:r>
            <a:r>
              <a:rPr lang="ru-RU" sz="3200" dirty="0" smtClean="0"/>
              <a:t>: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Х  Г  И  N  Z  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‌‌‌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46063" y="2051953"/>
            <a:ext cx="389299" cy="3440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074863" y="1900802"/>
            <a:ext cx="2182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∟+  ◊  Δ‌‌‌ </a:t>
            </a:r>
            <a:endParaRPr lang="ru-RU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841972" y="1285251"/>
            <a:ext cx="259834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Игра: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037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0194" y="1448555"/>
            <a:ext cx="5857591" cy="43999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4242" y="534680"/>
            <a:ext cx="991117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85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Варианты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пришивания пуговиц с четырьмя дырочками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8439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367" y="3458611"/>
            <a:ext cx="3920150" cy="29514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04387" y="227159"/>
            <a:ext cx="9563477" cy="1672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75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Игра «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Пазлы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spcAft>
                <a:spcPts val="75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Собрать из разрезанных элементов чертеж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или рисунок швейного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изделия. 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030" y="1705232"/>
            <a:ext cx="5173858" cy="44420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4387" y="2017563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750"/>
              </a:spcAft>
            </a:pPr>
            <a:r>
              <a:rPr lang="ru-RU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: развитие умения восстановления целого из частей, развитие целенаправленности в работе, развитие зрительной пространственной памяти и ориентации, развитие внимания, усидчивости.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166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272" y="1473729"/>
            <a:ext cx="7962081" cy="49149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3750" y="564508"/>
            <a:ext cx="6930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Игра: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соотнесение терминов и определений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9429" y="68812"/>
            <a:ext cx="8055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«Создание изделий из текстильных материалов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931161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7881" y="851027"/>
            <a:ext cx="5259557" cy="48680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22495" y="452806"/>
            <a:ext cx="476514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Игра «Разыскивается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algn="ctr">
              <a:spcAft>
                <a:spcPts val="0"/>
              </a:spcAft>
            </a:pP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/>
            <a:r>
              <a:rPr lang="ru-RU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: умение выделять из общего частное, развитие внимания, формулирование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терминов.</a:t>
            </a:r>
          </a:p>
          <a:p>
            <a:pPr indent="449580"/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Ход игры: ученицам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предлагаются модели одного и того же изделия,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имеющие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небольшие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отличия.  Учитель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читает описание модели изделия, а ученики ищут соответствующее изделие, свой выбор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обосновывают.</a:t>
            </a:r>
          </a:p>
          <a:p>
            <a:pPr indent="449580"/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500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2737" y="325925"/>
            <a:ext cx="4897924" cy="62992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56424" y="493267"/>
            <a:ext cx="48828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Игра «Что бы это значило?»</a:t>
            </a:r>
            <a:endParaRPr lang="ru-RU" sz="2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lnSpc>
                <a:spcPts val="1800"/>
              </a:lnSpc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lnSpc>
                <a:spcPts val="18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Группы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получают карточки с изображениями символов, обозначающих способы ухода за текстильными изделиями (стирка, глажение, химическая чистка, отбеливание и сушка после стирки). Нужно объяснить значение этих символов.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59" y="2858357"/>
            <a:ext cx="3079981" cy="21246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126" y="3720987"/>
            <a:ext cx="17621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9571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977" y="568939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12700" indent="355600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Кроссворд «Блюда из молока и кисломолочных продуктов»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0071" y="2109457"/>
            <a:ext cx="7269933" cy="36757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80146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297" y="370040"/>
            <a:ext cx="913796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8300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Раздел «Технология кулинарной обработки пищевых продуктов»</a:t>
            </a:r>
          </a:p>
          <a:p>
            <a:pPr indent="368300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«ПРИГЛАШЕНИЕ В ПИЦЦЕРИЮ»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939" y="1429045"/>
            <a:ext cx="686752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5745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098" y="426908"/>
            <a:ext cx="637055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Тема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урока: «Сервировка стола. Праздничный этикет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«Мы ждем гостей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 как учащиеся поделились на пары или группы, учитель дает задание: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«Сервировка стола»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Каждой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предлагается меню (завтрака, обеда, ужина), задача: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этому меню сервировать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 «Украшение стола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сложить салфетку.  Учащиеся складывают салфетки.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 «Помоги Незнайке»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день рождения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 при­шел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Незнайка,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он совсем не знает этикет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Учащимся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предстоит разыграть ситуацию, в которой будут продемонстрированы правила поведения за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столом. </a:t>
            </a:r>
            <a:endParaRPr lang="ru-RU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odeon-group.ru/wp-content/uploads/s1200-3-19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5656" y="320243"/>
            <a:ext cx="4743450" cy="2668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0633" y="3078179"/>
            <a:ext cx="4077505" cy="3420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93893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9240" y="389298"/>
            <a:ext cx="5373278" cy="58725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16046" y="688063"/>
            <a:ext cx="538681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Тема  «</a:t>
            </a:r>
            <a:r>
              <a:rPr lang="ru-RU" sz="2000" dirty="0"/>
              <a:t>Технология приготовления сладостей, десертов, напитков</a:t>
            </a:r>
            <a:r>
              <a:rPr lang="ru-RU" sz="2000" dirty="0" smtClean="0"/>
              <a:t>» </a:t>
            </a:r>
            <a:r>
              <a:rPr lang="ru-RU" sz="2000" dirty="0"/>
              <a:t>(7 </a:t>
            </a:r>
            <a:r>
              <a:rPr lang="ru-RU" sz="2000" dirty="0" smtClean="0"/>
              <a:t>класс)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Игра «Сладости к празднику»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4997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046" y="402431"/>
            <a:ext cx="1019722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0" indent="342900" algn="just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Мотивация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учебной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направленность школьника на отдельные стороны учебной работы, связанная с внутренним отношением ученика к ней.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Маркова А.К. автор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психологической концепции профессионализма)</a:t>
            </a:r>
          </a:p>
          <a:p>
            <a:pPr marR="25400" indent="342900" algn="just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Мо­тивация помогает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школьникам достигать необходимых результатов в своей образовательной деятельности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25400" indent="342900" algn="just"/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5400" indent="342900"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три основных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фактора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R="25400" indent="342900"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влияющих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формирование положительной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мотивации:</a:t>
            </a:r>
          </a:p>
          <a:p>
            <a:pPr marL="514350" marR="25400" indent="-51435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содер­жание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материала,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25400" indent="-51435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 учителя и учащегося,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25400" indent="-5143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ха­рактер 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учебно-познавательной деятельности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25400" indent="342900" algn="just"/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/>
              <a:t> </a:t>
            </a:r>
          </a:p>
          <a:p>
            <a:pPr marR="25400" indent="342900" algn="just"/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525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0833" y="633495"/>
            <a:ext cx="7944255" cy="5573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«Определяем профессию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 игры: </a:t>
            </a:r>
            <a:r>
              <a:rPr lang="ru-RU" sz="2800" dirty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Два ученика выходят из класса и придумывают, какую профессию будут изображать. </a:t>
            </a:r>
            <a:endParaRPr lang="ru-RU" sz="2800" dirty="0" smtClean="0">
              <a:solidFill>
                <a:srgbClr val="181818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Возвращаются </a:t>
            </a:r>
            <a:r>
              <a:rPr lang="ru-RU" sz="2800" dirty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класс и задают вопрос: «Вам работники нужны</a:t>
            </a:r>
            <a:r>
              <a:rPr lang="ru-RU" sz="2800" dirty="0" smtClean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?».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« </a:t>
            </a:r>
            <a:r>
              <a:rPr lang="ru-RU" sz="2800" dirty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что вы умеете делать</a:t>
            </a:r>
            <a:r>
              <a:rPr lang="ru-RU" sz="2800" dirty="0" smtClean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?» – </a:t>
            </a:r>
            <a:r>
              <a:rPr lang="ru-RU" sz="2800" dirty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спрашивают в классе</a:t>
            </a:r>
            <a:r>
              <a:rPr lang="ru-RU" sz="2800" dirty="0" smtClean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 ребята изображают то, что запланировали, имитируют действия. А класс отгадывает профессию.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9523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7529" y="412923"/>
            <a:ext cx="10429592" cy="6301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Тема: Техника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безопасности </a:t>
            </a: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ручной обработке </a:t>
            </a:r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древесины</a:t>
            </a:r>
          </a:p>
          <a:p>
            <a:pPr marL="12700" marR="12700" indent="355600" algn="ctr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"Правильно расставь слова"</a:t>
            </a:r>
          </a:p>
          <a:p>
            <a:pPr>
              <a:lnSpc>
                <a:spcPct val="115000"/>
              </a:lnSpc>
            </a:pP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игры: </a:t>
            </a:r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игра-упражнение.  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b="1" dirty="0">
                <a:solidFill>
                  <a:srgbClr val="18374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endParaRPr lang="ru-RU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экране появляются  предложения с  переставленными словами из Инструкции по технике безопасности при ручной обработке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древесины. Задача: правильно расставить слова и записать эти правила в тетрадь.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Правильно, фартук, следует, спецодежду, халат, надень, с нарукавниками, подобрать, убор, тщательно, волосы, при этом, </a:t>
            </a:r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головной.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Прочно, обрабатываемую, закрепи, в тисках, </a:t>
            </a:r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деталь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Проверь, в случае, учителю, инструментов, доложи, состояние, их, </a:t>
            </a:r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неисправности.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18374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Щёточкой, специальной, не сдувай, опилки, а, их, </a:t>
            </a:r>
            <a:r>
              <a:rPr lang="ru-RU" sz="2400" dirty="0" smtClean="0">
                <a:solidFill>
                  <a:srgbClr val="18374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сметай.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75244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3497" y="413848"/>
            <a:ext cx="10972800" cy="5252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18181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семьи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8 класс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студента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делится на команды,  учащимся предлагается игровая ситуация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студенты уехали учится в другой город.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Рассчитать расходы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 (или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команде устанавливается определенная сумма денег, можно всем разное количество. Учащиеся распределяют их 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категориям).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«Технология ведения бизнеса»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Игра-задача:  создать  рекламу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4 -5 человек придумывают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рекламу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защищают в форме сценки. Команды задают друг другу вопросы и оценивают по баллам. </a:t>
            </a:r>
            <a:endParaRPr lang="ru-RU" sz="2400" dirty="0" smtClean="0">
              <a:solidFill>
                <a:srgbClr val="181818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5210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8599" y="968721"/>
            <a:ext cx="10474858" cy="3778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игр – не всегда простое занятие и имеет свои минусы: 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сложность в организации и проблемы с дисциплиной;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подготовка требует больших затрат времени, нежели её проведение;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увлекаясь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игрой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потерять образовательное содержание;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сложность в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учащихся.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12700" indent="355600" algn="just">
              <a:lnSpc>
                <a:spcPts val="1705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4439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4356" y="1348966"/>
            <a:ext cx="82386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один из наиболее эффективных способов формирования моти­вации к обучению.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образовательным задачам дидактические игры делятся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Изучающие новый материал.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Формирующие умения и навыки.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Игры для обобщающего повторения и контроля знаний.</a:t>
            </a:r>
          </a:p>
        </p:txBody>
      </p:sp>
    </p:spTree>
    <p:extLst>
      <p:ext uri="{BB962C8B-B14F-4D97-AF65-F5344CB8AC3E}">
        <p14:creationId xmlns:p14="http://schemas.microsoft.com/office/powerpoint/2010/main" xmlns="" val="3671482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2420" y="737409"/>
            <a:ext cx="910778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2700" indent="35560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Формы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дидактических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 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уроках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технологии:</a:t>
            </a:r>
          </a:p>
          <a:p>
            <a:pPr marL="355600" marR="127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игра-состязание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5600" marR="127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игра-аукцион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5600" marR="127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викторина,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5600" marR="127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КВН,</a:t>
            </a:r>
          </a:p>
          <a:p>
            <a:pPr marL="355600" marR="127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брейн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-ринг,</a:t>
            </a:r>
          </a:p>
          <a:p>
            <a:pPr marL="355600" marR="127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чудес,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5600" marR="127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гра-путешествие,</a:t>
            </a:r>
          </a:p>
          <a:p>
            <a:pPr marL="355600" marR="127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«Что? Где? Когда?»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5600" marR="127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россворды</a:t>
            </a:r>
          </a:p>
          <a:p>
            <a:pPr marL="355600" marR="127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ебусы</a:t>
            </a:r>
          </a:p>
          <a:p>
            <a:pPr marL="355600" marR="127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игра-тренинг</a:t>
            </a:r>
          </a:p>
          <a:p>
            <a:pPr marL="355600" marR="127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гра-упражнение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3279729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5846412"/>
              </p:ext>
            </p:extLst>
          </p:nvPr>
        </p:nvGraphicFramePr>
        <p:xfrm>
          <a:off x="416460" y="99586"/>
          <a:ext cx="11307777" cy="6182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01124">
                  <a:extLst>
                    <a:ext uri="{9D8B030D-6E8A-4147-A177-3AD203B41FA5}">
                      <a16:colId xmlns:a16="http://schemas.microsoft.com/office/drawing/2014/main" xmlns="" val="3445090283"/>
                    </a:ext>
                  </a:extLst>
                </a:gridCol>
                <a:gridCol w="6506653">
                  <a:extLst>
                    <a:ext uri="{9D8B030D-6E8A-4147-A177-3AD203B41FA5}">
                      <a16:colId xmlns:a16="http://schemas.microsoft.com/office/drawing/2014/main" xmlns="" val="1643666951"/>
                    </a:ext>
                  </a:extLst>
                </a:gridCol>
              </a:tblGrid>
              <a:tr h="37119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Дидактические игры на различных структурных этапах урока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600" marR="51500" marT="46350" marB="2575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600" marR="51500" marT="46350" marB="25750"/>
                </a:tc>
                <a:extLst>
                  <a:ext uri="{0D108BD9-81ED-4DB2-BD59-A6C34878D82A}">
                    <a16:rowId xmlns:a16="http://schemas.microsoft.com/office/drawing/2014/main" xmlns="" val="4051148831"/>
                  </a:ext>
                </a:extLst>
              </a:tr>
              <a:tr h="3674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Структурный этап урока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600" marR="51500" marT="46350" marB="257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Примеры дидактических игр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600" marR="51500" marT="46350" marB="25750"/>
                </a:tc>
                <a:extLst>
                  <a:ext uri="{0D108BD9-81ED-4DB2-BD59-A6C34878D82A}">
                    <a16:rowId xmlns:a16="http://schemas.microsoft.com/office/drawing/2014/main" xmlns="" val="2295954815"/>
                  </a:ext>
                </a:extLst>
              </a:tr>
              <a:tr h="548527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начала урока.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постановка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урока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600" marR="51500" marT="46350" marB="257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Игры-тренинги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600" marR="51500" marT="46350" marB="25750"/>
                </a:tc>
                <a:extLst>
                  <a:ext uri="{0D108BD9-81ED-4DB2-BD59-A6C34878D82A}">
                    <a16:rowId xmlns:a16="http://schemas.microsoft.com/office/drawing/2014/main" xmlns="" val="1726129616"/>
                  </a:ext>
                </a:extLst>
              </a:tr>
              <a:tr h="9122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Проверка полученных знаний на предыдущем уроке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600" marR="51500" marT="46350" marB="257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Игры-упражнения (на соотнесение рисунков и понятий, на заполнение пробелов в таблицах, схемах); словесные игры (кроссворды,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ребусы);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предметные игры (манипуляции с предметами); мини-викторины и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600" marR="51500" marT="46350" marB="25750"/>
                </a:tc>
                <a:extLst>
                  <a:ext uri="{0D108BD9-81ED-4DB2-BD59-A6C34878D82A}">
                    <a16:rowId xmlns:a16="http://schemas.microsoft.com/office/drawing/2014/main" xmlns="" val="2787834125"/>
                  </a:ext>
                </a:extLst>
              </a:tr>
              <a:tr h="3674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Объяснение нового материала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600" marR="51500" marT="46350" marB="257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Игры на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внимание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600" marR="51500" marT="46350" marB="25750"/>
                </a:tc>
                <a:extLst>
                  <a:ext uri="{0D108BD9-81ED-4DB2-BD59-A6C34878D82A}">
                    <a16:rowId xmlns:a16="http://schemas.microsoft.com/office/drawing/2014/main" xmlns="" val="488123935"/>
                  </a:ext>
                </a:extLst>
              </a:tr>
              <a:tr h="7079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Усвоение новых знаний и способов действий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600" marR="51500" marT="46350" marB="257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Словесные игры (кроссворды, ребусы и т.д.); мини-викторины; предметные игры (манипуляции с предметами) и др.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600" marR="51500" marT="46350" marB="25750"/>
                </a:tc>
                <a:extLst>
                  <a:ext uri="{0D108BD9-81ED-4DB2-BD59-A6C34878D82A}">
                    <a16:rowId xmlns:a16="http://schemas.microsoft.com/office/drawing/2014/main" xmlns="" val="3982207463"/>
                  </a:ext>
                </a:extLst>
              </a:tr>
              <a:tr h="6568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Первичная проверка понимания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600" marR="51500" marT="46350" marB="257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Словесные игры (кроссворды, ребусы и т.д.); мини-викторины; предметные игры (манипуляции с предметами) и др.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600" marR="51500" marT="46350" marB="25750"/>
                </a:tc>
                <a:extLst>
                  <a:ext uri="{0D108BD9-81ED-4DB2-BD59-A6C34878D82A}">
                    <a16:rowId xmlns:a16="http://schemas.microsoft.com/office/drawing/2014/main" xmlns="" val="1786837739"/>
                  </a:ext>
                </a:extLst>
              </a:tr>
              <a:tr h="504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Закрепление знаний и способов действий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600" marR="51500" marT="46350" marB="257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Игры-соревнования, игры-упражнения, сюжетно-ролевые игры и др.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600" marR="51500" marT="46350" marB="25750"/>
                </a:tc>
                <a:extLst>
                  <a:ext uri="{0D108BD9-81ED-4DB2-BD59-A6C34878D82A}">
                    <a16:rowId xmlns:a16="http://schemas.microsoft.com/office/drawing/2014/main" xmlns="" val="1032526388"/>
                  </a:ext>
                </a:extLst>
              </a:tr>
              <a:tr h="3674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Обобщение и систематизация знаний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600" marR="51500" marT="46350" marB="257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Игры-упражнения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600" marR="51500" marT="46350" marB="25750"/>
                </a:tc>
                <a:extLst>
                  <a:ext uri="{0D108BD9-81ED-4DB2-BD59-A6C34878D82A}">
                    <a16:rowId xmlns:a16="http://schemas.microsoft.com/office/drawing/2014/main" xmlns="" val="3159646362"/>
                  </a:ext>
                </a:extLst>
              </a:tr>
              <a:tr h="8729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Контроль и самопроверка знаний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600" marR="51500" marT="46350" marB="257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Игры на соотнесение рисунков и понятий; игры на заполнение пробелов в таблицах, схемах; словесные игры (кроссворды,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ребусы);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предметные игры (манипуляции с предметами); мини-викторины и др.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600" marR="51500" marT="46350" marB="25750"/>
                </a:tc>
                <a:extLst>
                  <a:ext uri="{0D108BD9-81ED-4DB2-BD59-A6C34878D82A}">
                    <a16:rowId xmlns:a16="http://schemas.microsoft.com/office/drawing/2014/main" xmlns="" val="4085064948"/>
                  </a:ext>
                </a:extLst>
              </a:tr>
              <a:tr h="3674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Подведение итогов занятия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600" marR="51500" marT="46350" marB="257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Игры-тренинги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600" marR="51500" marT="46350" marB="25750"/>
                </a:tc>
                <a:extLst>
                  <a:ext uri="{0D108BD9-81ED-4DB2-BD59-A6C34878D82A}">
                    <a16:rowId xmlns:a16="http://schemas.microsoft.com/office/drawing/2014/main" xmlns="" val="157511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30263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0982" y="742384"/>
            <a:ext cx="80756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"Оратор"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игры: мотивационный тренинг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учитель сообщает тему и цель занятия. Один учащийся (по желанию) должен выйти к доске и выступить перед своими товарищами в роли "оратора", т. е. за 1 минуту убедить их в необходимости изучения данной темы. Можно устроить конкурс на лучшего Оратора среди 2-3 учащихся.</a:t>
            </a:r>
          </a:p>
        </p:txBody>
      </p:sp>
    </p:spTree>
    <p:extLst>
      <p:ext uri="{BB962C8B-B14F-4D97-AF65-F5344CB8AC3E}">
        <p14:creationId xmlns:p14="http://schemas.microsoft.com/office/powerpoint/2010/main" xmlns="" val="3228706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9169" y="380244"/>
            <a:ext cx="6016640" cy="58511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96439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5961" y="226337"/>
            <a:ext cx="5956510" cy="61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4690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880" y="413778"/>
            <a:ext cx="5764558" cy="644422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2957" y="492080"/>
            <a:ext cx="41448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Игра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«Найди ошибку в стилях одежды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27211568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242</TotalTime>
  <Words>861</Words>
  <Application>Microsoft Office PowerPoint</Application>
  <PresentationFormat>Произвольный</PresentationFormat>
  <Paragraphs>126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GULSINA1</cp:lastModifiedBy>
  <cp:revision>44</cp:revision>
  <dcterms:created xsi:type="dcterms:W3CDTF">2022-05-15T15:07:16Z</dcterms:created>
  <dcterms:modified xsi:type="dcterms:W3CDTF">2022-05-17T09:04:00Z</dcterms:modified>
</cp:coreProperties>
</file>